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34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4422"/>
  </p:normalViewPr>
  <p:slideViewPr>
    <p:cSldViewPr snapToGrid="0" snapToObjects="1">
      <p:cViewPr varScale="1">
        <p:scale>
          <a:sx n="93" d="100"/>
          <a:sy n="93" d="100"/>
        </p:scale>
        <p:origin x="186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2B9DF-47DA-CE44-89F2-971E0C21E45A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AC92D-B7B3-CE4D-87D9-2FC5CAFF3D4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641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Gevinster er nyttevirkninger, fordeler eller positive effekter dere forventer blir nådd gjennom arbeidet. Gevinster kan være ønskede og planlagte, men det kan også oppstå uforutsette gevinster i et prosjekt.</a:t>
            </a:r>
          </a:p>
          <a:p>
            <a:endParaRPr lang="nb-NO" dirty="0"/>
          </a:p>
          <a:p>
            <a:r>
              <a:rPr lang="nb-NO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 typer gevinster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rtl="0" fontAlgn="ctr">
              <a:buFont typeface="+mj-lt"/>
              <a:buAutoNum type="arabicPeriod"/>
            </a:pPr>
            <a:r>
              <a:rPr lang="nb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Unngått kostnad</a:t>
            </a:r>
          </a:p>
          <a:p>
            <a:pPr marL="228600" indent="-228600" rtl="0" fontAlgn="ctr">
              <a:buFont typeface="+mj-lt"/>
              <a:buAutoNum type="arabicPeriod"/>
            </a:pPr>
            <a:r>
              <a:rPr lang="nb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Spart tid</a:t>
            </a:r>
          </a:p>
          <a:p>
            <a:pPr marL="228600" indent="-228600" rtl="0" fontAlgn="ctr">
              <a:buFont typeface="+mj-lt"/>
              <a:buAutoNum type="arabicPeriod"/>
            </a:pPr>
            <a:r>
              <a:rPr lang="nb-NO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Økt kvalitet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14164-A945-4B91-A0DB-C99A6289C4A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997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767C1F-4726-2946-89BD-934F905FC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0200D9A-1B27-7A4C-B950-B4DB42757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17D651-E949-B04F-880D-8A32B9712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6F00C6-9799-8145-ABEF-913C9278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B51048F-D2D6-2243-B308-6342A9793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83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89AB8E-7687-7744-A904-12F5116D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E9A365A-582B-F84E-8820-29B434BF1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B54D7AE-54DA-474B-8FD2-EA855173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20F0A9F-E117-914B-BBA0-B15ADEF44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FB6C311-B1A3-D642-B4DD-3A8635BB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192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15DA6B0-AB9A-764D-86EA-E2FA08C49A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0E5E11C-8373-8B4E-8BBD-D0E5B515C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E032008-4058-814B-938D-116CAF089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54D662-C94B-AE4B-8887-4D26BB134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34C5B0E-8B33-D142-878A-6EF38F7F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3210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50FD7C17-56F3-416E-A749-3BDDDAC077B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218" y="6225731"/>
            <a:ext cx="571081" cy="345757"/>
          </a:xfrm>
          <a:prstGeom prst="rect">
            <a:avLst/>
          </a:prstGeom>
        </p:spPr>
      </p:pic>
      <p:sp>
        <p:nvSpPr>
          <p:cNvPr id="14" name="Plassholder for tekst 3">
            <a:extLst>
              <a:ext uri="{FF2B5EF4-FFF2-40B4-BE49-F238E27FC236}">
                <a16:creationId xmlns:a16="http://schemas.microsoft.com/office/drawing/2014/main" id="{0783B9AC-8670-4BC8-96B8-F19660E50A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51600" y="424800"/>
            <a:ext cx="9115200" cy="8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1" baseline="0"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Sett inn tittel</a:t>
            </a:r>
          </a:p>
        </p:txBody>
      </p:sp>
      <p:sp>
        <p:nvSpPr>
          <p:cNvPr id="16" name="Plassholder for innhold 2">
            <a:extLst>
              <a:ext uri="{FF2B5EF4-FFF2-40B4-BE49-F238E27FC236}">
                <a16:creationId xmlns:a16="http://schemas.microsoft.com/office/drawing/2014/main" id="{3CF4DF07-CC5E-401E-9579-0FFBC7AFFBE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51963" y="1823928"/>
            <a:ext cx="9116033" cy="4265101"/>
          </a:xfrm>
        </p:spPr>
        <p:txBody>
          <a:bodyPr/>
          <a:lstStyle>
            <a:lvl1pPr>
              <a:spcBef>
                <a:spcPts val="2600"/>
              </a:spcBef>
              <a:defRPr/>
            </a:lvl1pPr>
          </a:lstStyle>
          <a:p>
            <a:pPr lvl="0"/>
            <a:r>
              <a:rPr lang="en-GB" dirty="0" err="1"/>
              <a:t>Brødtekst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8AF88-6DC4-634C-938D-B160A6899F1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6F2B294-1B70-4F10-9832-818EBEB9EDC0}" type="datetime4">
              <a:rPr lang="nb-NO" smtClean="0"/>
              <a:pPr/>
              <a:t>14. september 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5596E4-2623-624F-A8AF-300BAADF211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D615C-9F5E-2A45-9410-FD46C904895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5BF7DD-4747-455A-BE6F-BE3B9AFD382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5251116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12331A-2923-C647-BF51-B2BA8D3A9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767930B-802B-8042-B08F-3A6DE3D3E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CF0F4F7-DFBE-0941-90E2-04306E641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C14DF9C-39D2-FA43-ACEE-9BD6E19EB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ECA2650-4EA1-F84A-AAB2-9B1FCFC75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769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A3F8A7-7D9B-3542-B6BE-F823C9683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4246A59-C7A9-2E42-A6A1-96C338471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900B0A5-BB87-2C49-8644-E169FB39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70A97B8-CF5B-3540-A28C-D2A8B84B1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2978452-5C15-3349-86CD-DDA08288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041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953ED7-3C17-8444-9522-0739324B2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BDA69B-3F07-EE4B-ACE2-40962A661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DBDCFA6-4536-A34E-80F0-D61EAC1A2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3C44AE-6BD9-784C-BE66-6AAB67279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547EA55-ED5F-9D4C-ADDD-EB2AA7A87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34F890-4AC9-5B4C-89E1-799EBD85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056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B0560B-C1DC-1247-84DE-6C6ED94E5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AE6321B-1C07-5642-AC76-F1A22735C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2CA8616-D3DD-BD45-8596-F65799B69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DB6F63A-B97E-7449-A30C-40C5EB9A1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DF0986E-AAAC-774A-BE56-91EA967386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1F86E0F-8311-8A42-AFCF-2B8665C78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2998A2A-CC3F-8C4D-B5DC-8CF24552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D229415-46B7-FA47-84AC-30EAA8858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050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AFB4F4-54FF-4E4C-8ADB-F759883E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0BF88D8-799F-D54F-8E1E-334353D7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455161B-C6BF-9C4E-B61A-4A509C601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553B141-82E1-EC4A-B683-7A948308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954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C14A6DF-31F8-864F-ADC1-5995118D3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996AC9F-1DCD-E54E-9802-59C1B2357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CA88EFB-55FB-8A49-9EA1-037ED964C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576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336364-3EB6-A749-955E-0074DCB7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2C7C47-2EFC-774A-B4E8-00F8C3CBB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7835713-03E4-BD47-9C6D-EB8D13783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B05425F-CF7B-8A43-B16B-827C909D5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5A8949E-1BFF-624B-86BD-D3ED72EC1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20C4EF4-847B-804A-8CE1-A0A49B46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013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AA595F-511E-5D48-ADAF-ED1256D4C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11A4DE4-4192-1E40-81E2-F4FCBD8C1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94EFE43-41FD-F841-AC47-682BFE3EF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EC7B83B-1C64-1E4B-8AB7-42A0868A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C8BEB2-9241-C144-83C9-F0B8DBA8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FE4D3A8-753D-E048-BC85-C0AEBFCB6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788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29B0BE9-26B8-5F4B-AED4-C39C9812E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88CE8A8-92D0-7849-9222-C7911D900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C4AF867-2EDC-F643-B0C7-01B82B96E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AAFC3-F79C-5C48-B477-92898362C317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7C7B3A8-EC92-FD40-92D9-638618CCF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BEBDE11-0118-4A47-9ED3-43579CD0F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EA2DE-D38C-9F4D-9691-7776718A41F4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275C9EBD-0118-DF4C-A72A-05E92D2B5CA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0848975" y="6705600"/>
            <a:ext cx="11874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r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Sensitivitet: Begrenset</a:t>
            </a:r>
          </a:p>
        </p:txBody>
      </p:sp>
    </p:spTree>
    <p:extLst>
      <p:ext uri="{BB962C8B-B14F-4D97-AF65-F5344CB8AC3E}">
        <p14:creationId xmlns:p14="http://schemas.microsoft.com/office/powerpoint/2010/main" val="334261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87B645F-9825-461D-BFD8-B701504A6C8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51599" y="424800"/>
            <a:ext cx="10383225" cy="1051575"/>
          </a:xfrm>
        </p:spPr>
        <p:txBody>
          <a:bodyPr/>
          <a:lstStyle/>
          <a:p>
            <a:r>
              <a:rPr lang="nb-NO" dirty="0"/>
              <a:t>Gevinst og gevinstrealiseringsplan </a:t>
            </a:r>
          </a:p>
          <a:p>
            <a:r>
              <a:rPr lang="nb-NO" sz="1800" b="0" dirty="0"/>
              <a:t>En god plan gjør det lettere å realisere ønsket gevinst. Utarbeides i starten av arbeidet </a:t>
            </a:r>
          </a:p>
          <a:p>
            <a:r>
              <a:rPr lang="nb-NO" sz="1800" b="0" dirty="0"/>
              <a:t>og oppdateres fortløpende.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04A7BA4-0BC6-4770-AD90-F15AD08C4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7" name="Plassholder for innhold 3">
            <a:extLst>
              <a:ext uri="{FF2B5EF4-FFF2-40B4-BE49-F238E27FC236}">
                <a16:creationId xmlns:a16="http://schemas.microsoft.com/office/drawing/2014/main" id="{9BB32561-E930-437B-B565-7D81160C13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053656"/>
              </p:ext>
            </p:extLst>
          </p:nvPr>
        </p:nvGraphicFramePr>
        <p:xfrm>
          <a:off x="1550765" y="1823926"/>
          <a:ext cx="9115200" cy="4225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413">
                <a:tc>
                  <a:txBody>
                    <a:bodyPr/>
                    <a:lstStyle/>
                    <a:p>
                      <a:pPr algn="ctr"/>
                      <a:r>
                        <a:rPr lang="nb-NO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Gevinst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hvem (interessenter), og hvordan, fremkommer gevinsten?</a:t>
                      </a:r>
                      <a:endParaRPr lang="nb-NO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Forutsetninger for at gevinsten skal kunne realiseres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Hvordan vet vi at gevinst er realisert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Lavere kostnad til vikarbyrå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Ansatte får mer vakter og beboer får bedre kvalitet på tjenesten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Midler disponeres på eksisterende ansatte. Eks ved å legge om turnus, etablerer en vikarpool med egne ansatte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Ansatte opplever å ha riktig kompetanse på jobb, høyere stillingsprosent, bedre tjeneste til beboere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550"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913"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65"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8279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39939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150">
                <a:tc>
                  <a:txBody>
                    <a:bodyPr/>
                    <a:lstStyle/>
                    <a:p>
                      <a:endParaRPr lang="nb-NO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084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142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Silje Karoline Bredby</dc:creator>
  <cp:lastModifiedBy>Silje Karoline Bredby</cp:lastModifiedBy>
  <cp:revision>1</cp:revision>
  <dcterms:created xsi:type="dcterms:W3CDTF">2021-09-14T07:41:16Z</dcterms:created>
  <dcterms:modified xsi:type="dcterms:W3CDTF">2021-09-14T07:44:51Z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6ce320-c847-47fd-9f03-e40212ed4ed7_Enabled">
    <vt:lpwstr>true</vt:lpwstr>
  </property>
  <property fmtid="{D5CDD505-2E9C-101B-9397-08002B2CF9AE}" pid="3" name="MSIP_Label_6c6ce320-c847-47fd-9f03-e40212ed4ed7_SetDate">
    <vt:lpwstr>2021-09-14T07:41:16Z</vt:lpwstr>
  </property>
  <property fmtid="{D5CDD505-2E9C-101B-9397-08002B2CF9AE}" pid="4" name="MSIP_Label_6c6ce320-c847-47fd-9f03-e40212ed4ed7_Method">
    <vt:lpwstr>Standard</vt:lpwstr>
  </property>
  <property fmtid="{D5CDD505-2E9C-101B-9397-08002B2CF9AE}" pid="5" name="MSIP_Label_6c6ce320-c847-47fd-9f03-e40212ed4ed7_Name">
    <vt:lpwstr>Intern</vt:lpwstr>
  </property>
  <property fmtid="{D5CDD505-2E9C-101B-9397-08002B2CF9AE}" pid="6" name="MSIP_Label_6c6ce320-c847-47fd-9f03-e40212ed4ed7_SiteId">
    <vt:lpwstr>67508d80-2b69-484e-ab62-ab263ca94733</vt:lpwstr>
  </property>
  <property fmtid="{D5CDD505-2E9C-101B-9397-08002B2CF9AE}" pid="7" name="MSIP_Label_6c6ce320-c847-47fd-9f03-e40212ed4ed7_ActionId">
    <vt:lpwstr>244990de-c3df-49e6-9bba-c7c38123fb11</vt:lpwstr>
  </property>
  <property fmtid="{D5CDD505-2E9C-101B-9397-08002B2CF9AE}" pid="8" name="MSIP_Label_6c6ce320-c847-47fd-9f03-e40212ed4ed7_ContentBits">
    <vt:lpwstr>2</vt:lpwstr>
  </property>
  <property fmtid="{D5CDD505-2E9C-101B-9397-08002B2CF9AE}" pid="9" name="ClassificationContentMarkingFooterLocations">
    <vt:lpwstr>Office-tema:8</vt:lpwstr>
  </property>
  <property fmtid="{D5CDD505-2E9C-101B-9397-08002B2CF9AE}" pid="10" name="ClassificationContentMarkingFooterText">
    <vt:lpwstr>Sensitivitet: Begrenset</vt:lpwstr>
  </property>
</Properties>
</file>